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89" r:id="rId3"/>
    <p:sldId id="291" r:id="rId4"/>
    <p:sldId id="319" r:id="rId5"/>
    <p:sldId id="292" r:id="rId6"/>
    <p:sldId id="293" r:id="rId7"/>
    <p:sldId id="321" r:id="rId8"/>
    <p:sldId id="322" r:id="rId9"/>
    <p:sldId id="323" r:id="rId10"/>
    <p:sldId id="295" r:id="rId11"/>
    <p:sldId id="294" r:id="rId12"/>
    <p:sldId id="296" r:id="rId13"/>
    <p:sldId id="317" r:id="rId14"/>
    <p:sldId id="31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EA76A-67D0-6248-8FB6-EEAF25639AD9}" type="datetimeFigureOut">
              <a:rPr lang="fr-FR" smtClean="0"/>
              <a:t>19/10/2020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12CF5-5D7A-8146-A4CE-7B97C932DA9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4583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2CF5-5D7A-8146-A4CE-7B97C932DA9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1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812CF5-5D7A-8146-A4CE-7B97C932DA9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866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547C05-9F83-0842-AE7E-DF95E6A970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quoi Molière est-il le nom ? Les lectures des comédies de Molière dans les manuels scolaires depuis la fin du XIX° jusqu'à aujourd'hui à travers l’exemple du 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Malade imaginaire</a:t>
            </a: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l’Ecole des femmes, </a:t>
            </a: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Tartuffe</a:t>
            </a:r>
            <a:r>
              <a:rPr lang="fr-FR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de </a:t>
            </a:r>
            <a:r>
              <a:rPr lang="fr-FR" sz="3200" b="1" i="1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l’Amour médecin</a:t>
            </a:r>
            <a:r>
              <a:rPr lang="fr-FR" sz="1800" b="1" i="1" dirty="0">
                <a:solidFill>
                  <a:srgbClr val="44444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BCD65C-61E7-8A42-9D69-D1BBDCE799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Isabelle Calleja-</a:t>
            </a:r>
            <a:r>
              <a:rPr lang="fr-FR" sz="3200" dirty="0" err="1"/>
              <a:t>RoquE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733536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3BEC78-C744-B04A-9577-E57456197A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La fortune des comédies de Molière depuis la fin du XIX° siècle jusqu’à aujourd’hui</a:t>
            </a: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67CEE44D-C34C-487F-A73C-8FE6EA088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Seconde partie</a:t>
            </a:r>
          </a:p>
        </p:txBody>
      </p:sp>
    </p:spTree>
    <p:extLst>
      <p:ext uri="{BB962C8B-B14F-4D97-AF65-F5344CB8AC3E}">
        <p14:creationId xmlns:p14="http://schemas.microsoft.com/office/powerpoint/2010/main" val="747092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91000"/>
                <a:satMod val="164000"/>
                <a:lumMod val="74000"/>
              </a:schemeClr>
              <a:schemeClr val="bg2">
                <a:hueMod val="124000"/>
                <a:satMod val="140000"/>
                <a:lumMod val="14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9EA2611-DCBA-4E97-A2B2-9A466E76B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D2669AB-35DB-41EC-BE9C-DA80B60A3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BBC615D1-6E12-40EF-915B-316CFDB55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1069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B9797D36-DE1E-47CD-881A-6C1F58282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49246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41D3DA7-17EC-0F49-A40B-24D0A7135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>
                <a:solidFill>
                  <a:schemeClr val="tx1"/>
                </a:solidFill>
              </a:rPr>
              <a:t> A: </a:t>
            </a:r>
            <a:r>
              <a:rPr lang="fr-FR" i="1" dirty="0">
                <a:solidFill>
                  <a:schemeClr val="tx1"/>
                </a:solidFill>
              </a:rPr>
              <a:t>Tartuffe</a:t>
            </a:r>
            <a:r>
              <a:rPr lang="fr-FR" dirty="0">
                <a:solidFill>
                  <a:schemeClr val="tx1"/>
                </a:solidFill>
              </a:rPr>
              <a:t> le héros le plus controversé du répertoire comique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C0706ED-355A-4F87-8788-E840C6E53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r="3" b="3"/>
          <a:stretch/>
        </p:blipFill>
        <p:spPr bwMode="auto">
          <a:xfrm>
            <a:off x="7418226" y="645106"/>
            <a:ext cx="4125317" cy="558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4A2FAF1F-F462-46AF-A9E6-CC93C4E2C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146BED8-BAE9-42C5-A3DD-7B946445D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15765FE8-B62F-41E4-A73C-74C91A8FD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E28871-3077-A54B-83DC-9F533248C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FR">
              <a:solidFill>
                <a:schemeClr val="tx1"/>
              </a:solidFill>
            </a:endParaRPr>
          </a:p>
          <a:p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63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039B1BA-7754-1241-9E76-CC24E2DB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B: De l’adorable Henriette à l’ingénue Agnès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B3F2DE-4D05-2745-ADF9-0E395A6C9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5" y="4591665"/>
            <a:ext cx="3161016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0" i="0" kern="1200" cap="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5A657F0-42F3-40D3-BC75-7DA1F5C6A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E94FF68-7A60-47B7-AB98-1674FC7F2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42B4F8D7-4E9C-45EF-9072-1AF32CEF7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3ECBDDDB-593C-40F0-8E80-AA75798EE4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85B5245-B097-4A79-B404-ADC7EC08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1121" y="1114621"/>
            <a:ext cx="4420463" cy="462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949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79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BCFC083-9639-4E20-BF5B-577CE334CA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4" r="15603" b="-1"/>
          <a:stretch/>
        </p:blipFill>
        <p:spPr bwMode="auto"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718E0E8-F757-4210-BA71-B59D5363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C: </a:t>
            </a:r>
            <a:r>
              <a:rPr lang="en-US" sz="5400" i="1" dirty="0"/>
              <a:t>Le </a:t>
            </a:r>
            <a:r>
              <a:rPr lang="en-US" sz="5400" i="1" dirty="0" err="1"/>
              <a:t>Malade</a:t>
            </a:r>
            <a:r>
              <a:rPr lang="en-US" sz="5400" i="1" dirty="0"/>
              <a:t> </a:t>
            </a:r>
            <a:r>
              <a:rPr lang="en-US" sz="5400" i="1" dirty="0" err="1"/>
              <a:t>Imaginaire</a:t>
            </a:r>
            <a:r>
              <a:rPr lang="en-US" sz="5400" dirty="0"/>
              <a:t>, </a:t>
            </a:r>
            <a:r>
              <a:rPr lang="en-US" sz="5400" dirty="0" err="1"/>
              <a:t>l’ultime</a:t>
            </a:r>
            <a:r>
              <a:rPr lang="en-US" sz="5400" dirty="0"/>
              <a:t> farce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61790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CFAA854-D5AD-4FEE-9A08-E954637AD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D: </a:t>
            </a:r>
            <a:r>
              <a:rPr lang="en-US" sz="4600" b="0" i="1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L’Amour</a:t>
            </a:r>
            <a:r>
              <a:rPr lang="en-US" sz="4600" b="0" i="1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0" i="1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médecin</a:t>
            </a:r>
            <a:r>
              <a:rPr lang="en-US" sz="4600" b="0" i="1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et les </a:t>
            </a:r>
            <a:r>
              <a:rPr lang="en-US" sz="4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comédies</a:t>
            </a: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farcesques</a:t>
            </a:r>
            <a:endParaRPr lang="en-US" sz="4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1F7A17F-C2CE-443D-9F5E-7F42ABCB41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219245"/>
            <a:ext cx="6470907" cy="4416394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05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DCB12-6941-BB44-9394-A4858B5E6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Première partie:</a:t>
            </a:r>
            <a:br>
              <a:rPr lang="fr-FR" b="1" dirty="0"/>
            </a:br>
            <a:br>
              <a:rPr lang="fr-FR" b="1" dirty="0"/>
            </a:b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AD122F-D7F5-B449-B206-A3F60D85E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800" b="1" dirty="0"/>
              <a:t>         </a:t>
            </a:r>
          </a:p>
          <a:p>
            <a:r>
              <a:rPr lang="fr-FR" sz="2800" b="1" dirty="0"/>
              <a:t>Le texte et sa représentation théâtrale dans les manuels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59814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F9B37C7-4E63-9E48-BA86-092A02F02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45" y="1241266"/>
            <a:ext cx="453592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A: L’actualisation par l’image des personnages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E2D86BB-893F-471B-AD66-50E01777C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1E3F80D-79C6-468A-83E4-3FEA58556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009504C1-96CE-44B4-8DF0-613CF9D1DA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4" name="Freeform 5">
              <a:extLst>
                <a:ext uri="{FF2B5EF4-FFF2-40B4-BE49-F238E27FC236}">
                  <a16:creationId xmlns:a16="http://schemas.microsoft.com/office/drawing/2014/main" id="{1F299836-4C10-4395-B386-C0FA537C41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1030" name="Picture 6">
            <a:extLst>
              <a:ext uri="{FF2B5EF4-FFF2-40B4-BE49-F238E27FC236}">
                <a16:creationId xmlns:a16="http://schemas.microsoft.com/office/drawing/2014/main" id="{AF59D225-A4CF-4B71-8BF2-E39945A87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5847" y="1114621"/>
            <a:ext cx="3471568" cy="462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70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C242A2A-7901-472E-9535-8B45C71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Gerard Depardieu </a:t>
            </a:r>
            <a:r>
              <a:rPr lang="en-US" sz="4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4600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 nouvelle image de Tartuffe après Louis </a:t>
            </a:r>
            <a:r>
              <a:rPr lang="en-US" sz="4600" b="0" i="0" kern="1200" dirty="0" err="1">
                <a:solidFill>
                  <a:srgbClr val="EBEBEB"/>
                </a:solidFill>
                <a:latin typeface="+mj-lt"/>
                <a:ea typeface="+mj-ea"/>
                <a:cs typeface="+mj-cs"/>
              </a:rPr>
              <a:t>Jouvet</a:t>
            </a:r>
            <a:endParaRPr lang="en-US" sz="46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7CDEC0-1BA9-4BA6-BAFE-84C713E548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3653" y="1113063"/>
            <a:ext cx="4258457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938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4E212B76-74CB-461F-90A3-EF4F2397A8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1A69BA1-3B2B-2246-981A-5062C3B4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929" y="1241266"/>
            <a:ext cx="4798142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B: Les premières photographies  de mise en scène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1E746D0-4B37-4869-B2EF-79D5F0FFF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86A181E-9D60-46F8-B674-227696F275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7800" y="1113063"/>
            <a:ext cx="4050163" cy="4628758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9141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7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9" name="Rectangle 138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1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929EBD-3989-4222-BE77-FD8332A0A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r="8293" b="-1"/>
          <a:stretch/>
        </p:blipFill>
        <p:spPr bwMode="auto"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A227957F-99F6-4393-A14C-671F3642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Tartuffe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569B59-3F0A-C844-B799-43C36A019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5061" y="4591665"/>
            <a:ext cx="5428551" cy="16223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accent1">
                    <a:lumMod val="60000"/>
                    <a:lumOff val="40000"/>
                  </a:schemeClr>
                </a:solidFill>
              </a:rPr>
              <a:t>1994 mise en scène de Jacques Weber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676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8C6B76-C812-4530-A0EE-3A2C89062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Tartuffe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78043EB-0C39-43B1-ABE8-C7EE0BCAB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8" r="2355" b="2"/>
          <a:stretch/>
        </p:blipFill>
        <p:spPr bwMode="auto">
          <a:xfrm>
            <a:off x="5194607" y="80375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7F0E71-37CC-469E-91FB-81D9C5ABF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chemeClr val="tx1"/>
                </a:solidFill>
              </a:rPr>
              <a:t>1995,  mise en scène d’Ariane Mnouchkine</a:t>
            </a:r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580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6F1BC82-DE99-4137-8CAB-38D54515D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tx1"/>
                </a:solidFill>
              </a:rPr>
              <a:t>Tartuffe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80865B9-C827-4377-848C-06271F531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-2" b="-2"/>
          <a:stretch/>
        </p:blipFill>
        <p:spPr bwMode="auto">
          <a:xfrm>
            <a:off x="5194607" y="80375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49E6DC-AB51-418E-B1A2-8F6B0DEA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</a:rPr>
              <a:t>2008 mise en scène de  </a:t>
            </a:r>
            <a:r>
              <a:rPr lang="fr-FR" sz="2400" dirty="0">
                <a:solidFill>
                  <a:schemeClr val="tx1"/>
                </a:solidFill>
              </a:rPr>
              <a:t>Stéphane BRAUNSCHVEIG</a:t>
            </a:r>
          </a:p>
        </p:txBody>
      </p:sp>
      <p:sp>
        <p:nvSpPr>
          <p:cNvPr id="83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31185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F514C7-7B31-4D75-ABD2-270DEF19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i="1" dirty="0">
                <a:solidFill>
                  <a:srgbClr val="EBEBEB"/>
                </a:solidFill>
              </a:rPr>
              <a:t>Tartuffe</a:t>
            </a:r>
            <a:r>
              <a:rPr lang="en-US" sz="5400" dirty="0">
                <a:solidFill>
                  <a:srgbClr val="EBEBEB"/>
                </a:solidFill>
              </a:rPr>
              <a:t>, 2014, mise </a:t>
            </a:r>
            <a:r>
              <a:rPr lang="en-US" sz="5400" dirty="0" err="1">
                <a:solidFill>
                  <a:srgbClr val="EBEBEB"/>
                </a:solidFill>
              </a:rPr>
              <a:t>en</a:t>
            </a:r>
            <a:r>
              <a:rPr lang="en-US" sz="5400" dirty="0">
                <a:solidFill>
                  <a:srgbClr val="EBEBEB"/>
                </a:solidFill>
              </a:rPr>
              <a:t> </a:t>
            </a:r>
            <a:r>
              <a:rPr lang="en-US" sz="5400" dirty="0" err="1">
                <a:solidFill>
                  <a:srgbClr val="EBEBEB"/>
                </a:solidFill>
              </a:rPr>
              <a:t>scène</a:t>
            </a:r>
            <a:r>
              <a:rPr lang="en-US" sz="5400" dirty="0">
                <a:solidFill>
                  <a:srgbClr val="EBEBEB"/>
                </a:solidFill>
              </a:rPr>
              <a:t> de Galin Stoev</a:t>
            </a:r>
            <a:endParaRPr lang="en-US" sz="5400" b="0" i="0" kern="1200" dirty="0">
              <a:solidFill>
                <a:srgbClr val="EBEBE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67BAA52-6774-48ED-801A-4AB578A4E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9763" y="1550879"/>
            <a:ext cx="6470907" cy="3753126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883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lle d’ions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178</Words>
  <Application>Microsoft Macintosh PowerPoint</Application>
  <PresentationFormat>Grand écran</PresentationFormat>
  <Paragraphs>24</Paragraphs>
  <Slides>14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Salle d’ions</vt:lpstr>
      <vt:lpstr>De quoi Molière est-il le nom ? Les lectures des comédies de Molière dans les manuels scolaires depuis la fin du XIX° jusqu'à aujourd'hui à travers l’exemple du Malade imaginaire, de l’Ecole des femmes, de Tartuffe et de l’Amour médecin. </vt:lpstr>
      <vt:lpstr>Première partie:  </vt:lpstr>
      <vt:lpstr>A: L’actualisation par l’image des personnages</vt:lpstr>
      <vt:lpstr>Gerard Depardieu une nouvelle image de Tartuffe après Louis Jouvet</vt:lpstr>
      <vt:lpstr>B: Les premières photographies  de mise en scène</vt:lpstr>
      <vt:lpstr>Tartuffe</vt:lpstr>
      <vt:lpstr>Tartuffe</vt:lpstr>
      <vt:lpstr>Tartuffe</vt:lpstr>
      <vt:lpstr>Tartuffe, 2014, mise en scène de Galin Stoev</vt:lpstr>
      <vt:lpstr>Seconde partie</vt:lpstr>
      <vt:lpstr> A: Tartuffe le héros le plus controversé du répertoire comique</vt:lpstr>
      <vt:lpstr>B: De l’adorable Henriette à l’ingénue Agnès</vt:lpstr>
      <vt:lpstr>C: Le Malade Imaginaire, l’ultime farce</vt:lpstr>
      <vt:lpstr>D: L’Amour médecin et les comédies farcesques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quoi Molière est-il le nom ? Les lectures des comédies de Molière dans les manuels scolaires depuis la fin du XIX° jusqu'à aujourd'hui à travers l’exemple du Malade imaginaire, de l’Ecole des femmes, de Tartuffe et de l’Amour médecin. </dc:title>
  <dc:creator>Roque</dc:creator>
  <cp:lastModifiedBy>Microsoft Office User</cp:lastModifiedBy>
  <cp:revision>2</cp:revision>
  <dcterms:created xsi:type="dcterms:W3CDTF">2020-10-15T08:45:46Z</dcterms:created>
  <dcterms:modified xsi:type="dcterms:W3CDTF">2020-10-19T10:44:59Z</dcterms:modified>
</cp:coreProperties>
</file>